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6576000" cy="27432000"/>
  <p:notesSz cx="32461200" cy="4343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380985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76197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142954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523939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1904924" algn="l" defTabSz="761970" rtl="0" eaLnBrk="1" latinLnBrk="0" hangingPunct="1"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285909" algn="l" defTabSz="761970" rtl="0" eaLnBrk="1" latinLnBrk="0" hangingPunct="1"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2666893" algn="l" defTabSz="761970" rtl="0" eaLnBrk="1" latinLnBrk="0" hangingPunct="1"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047878" algn="l" defTabSz="761970" rtl="0" eaLnBrk="1" latinLnBrk="0" hangingPunct="1"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hoover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A50021"/>
    <a:srgbClr val="3B64B5"/>
    <a:srgbClr val="0099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37" d="100"/>
          <a:sy n="37" d="100"/>
        </p:scale>
        <p:origin x="30" y="-942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40668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t" anchorCtr="0" compatLnSpc="1">
            <a:prstTxWarp prst="textNoShape">
              <a:avLst/>
            </a:prstTxWarp>
          </a:bodyPr>
          <a:lstStyle>
            <a:lvl1pPr>
              <a:defRPr sz="57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386425" y="0"/>
            <a:ext cx="140668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t" anchorCtr="0" compatLnSpc="1">
            <a:prstTxWarp prst="textNoShape">
              <a:avLst/>
            </a:prstTxWarp>
          </a:bodyPr>
          <a:lstStyle>
            <a:lvl1pPr algn="r">
              <a:defRPr sz="57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72100" y="3257550"/>
            <a:ext cx="21717000" cy="16287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46438" y="20631150"/>
            <a:ext cx="25968325" cy="195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1254363"/>
            <a:ext cx="140668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b" anchorCtr="0" compatLnSpc="1">
            <a:prstTxWarp prst="textNoShape">
              <a:avLst/>
            </a:prstTxWarp>
          </a:bodyPr>
          <a:lstStyle>
            <a:lvl1pPr>
              <a:defRPr sz="57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386425" y="41254363"/>
            <a:ext cx="140668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b" anchorCtr="0" compatLnSpc="1">
            <a:prstTxWarp prst="textNoShape">
              <a:avLst/>
            </a:prstTxWarp>
          </a:bodyPr>
          <a:lstStyle>
            <a:lvl1pPr algn="r">
              <a:defRPr sz="5700">
                <a:latin typeface="Arial" charset="0"/>
                <a:ea typeface="ＭＳ Ｐゴシック" pitchFamily="24" charset="-128"/>
              </a:defRPr>
            </a:lvl1pPr>
          </a:lstStyle>
          <a:p>
            <a:pPr>
              <a:defRPr/>
            </a:pPr>
            <a:fld id="{B89CB6DB-ACFC-469D-AB83-07CC570B2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36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38098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76197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14295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52393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1904924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909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893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878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402A7F7-F08D-4146-84B6-E31D3CB50BC7}" type="slidenum">
              <a:rPr lang="en-US" sz="5700" smtClean="0"/>
              <a:pPr eaLnBrk="1" hangingPunct="1"/>
              <a:t>1</a:t>
            </a:fld>
            <a:endParaRPr lang="en-US" sz="57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8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729" y="8522229"/>
            <a:ext cx="31088542" cy="58790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136" y="15544271"/>
            <a:ext cx="25603729" cy="7011458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EB908-52F4-439F-9CE2-AA78911BB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9DEEC-ADD7-4D0C-963E-3784A52EA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1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866" y="1098021"/>
            <a:ext cx="8229864" cy="234063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271" y="1098021"/>
            <a:ext cx="24562594" cy="234063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3BA87-14F3-494B-A412-6CED99348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0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EF24-523E-45F7-9CB5-B1CDA2243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0" y="17627865"/>
            <a:ext cx="31089865" cy="5447771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0" y="11627115"/>
            <a:ext cx="31089865" cy="600075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985" indent="0">
              <a:buNone/>
              <a:defRPr sz="1500"/>
            </a:lvl2pPr>
            <a:lvl3pPr marL="761970" indent="0">
              <a:buNone/>
              <a:defRPr sz="1300"/>
            </a:lvl3pPr>
            <a:lvl4pPr marL="1142954" indent="0">
              <a:buNone/>
              <a:defRPr sz="1200"/>
            </a:lvl4pPr>
            <a:lvl5pPr marL="1523939" indent="0">
              <a:buNone/>
              <a:defRPr sz="1200"/>
            </a:lvl5pPr>
            <a:lvl6pPr marL="1904924" indent="0">
              <a:buNone/>
              <a:defRPr sz="1200"/>
            </a:lvl6pPr>
            <a:lvl7pPr marL="2285909" indent="0">
              <a:buNone/>
              <a:defRPr sz="1200"/>
            </a:lvl7pPr>
            <a:lvl8pPr marL="2666893" indent="0">
              <a:buNone/>
              <a:defRPr sz="1200"/>
            </a:lvl8pPr>
            <a:lvl9pPr marL="30478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1C14-71B0-40AA-87CA-42D73988B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5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271" y="6400271"/>
            <a:ext cx="16396229" cy="1810411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1" y="6400271"/>
            <a:ext cx="16396229" cy="1810411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14EFA-B1A5-41B7-AFC7-79A6B47D6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8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271" y="6140980"/>
            <a:ext cx="16160750" cy="25585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271" y="8699500"/>
            <a:ext cx="16160750" cy="1580488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366" y="6140980"/>
            <a:ext cx="16167364" cy="25585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366" y="8699500"/>
            <a:ext cx="16167364" cy="1580488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7F380-9885-47A9-9597-869734DF3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46F5E-2403-4371-BBF0-893AFC8BB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0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73DE4-72B5-4F2D-9088-897DC8FC0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1" y="1092729"/>
            <a:ext cx="12033250" cy="464740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29" y="1092729"/>
            <a:ext cx="20447000" cy="2341165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271" y="5740136"/>
            <a:ext cx="12033250" cy="18764250"/>
          </a:xfrm>
        </p:spPr>
        <p:txBody>
          <a:bodyPr/>
          <a:lstStyle>
            <a:lvl1pPr marL="0" indent="0">
              <a:buNone/>
              <a:defRPr sz="1200"/>
            </a:lvl1pPr>
            <a:lvl2pPr marL="380985" indent="0">
              <a:buNone/>
              <a:defRPr sz="1000"/>
            </a:lvl2pPr>
            <a:lvl3pPr marL="761970" indent="0">
              <a:buNone/>
              <a:defRPr sz="800"/>
            </a:lvl3pPr>
            <a:lvl4pPr marL="1142954" indent="0">
              <a:buNone/>
              <a:defRPr sz="700"/>
            </a:lvl4pPr>
            <a:lvl5pPr marL="1523939" indent="0">
              <a:buNone/>
              <a:defRPr sz="700"/>
            </a:lvl5pPr>
            <a:lvl6pPr marL="1904924" indent="0">
              <a:buNone/>
              <a:defRPr sz="700"/>
            </a:lvl6pPr>
            <a:lvl7pPr marL="2285909" indent="0">
              <a:buNone/>
              <a:defRPr sz="700"/>
            </a:lvl7pPr>
            <a:lvl8pPr marL="2666893" indent="0">
              <a:buNone/>
              <a:defRPr sz="700"/>
            </a:lvl8pPr>
            <a:lvl9pPr marL="304787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0794-4FB9-4ECF-A049-0F6FD6323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886" y="19202136"/>
            <a:ext cx="21945864" cy="226747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8886" y="2451365"/>
            <a:ext cx="21945864" cy="16458406"/>
          </a:xfrm>
        </p:spPr>
        <p:txBody>
          <a:bodyPr/>
          <a:lstStyle>
            <a:lvl1pPr marL="0" indent="0">
              <a:buNone/>
              <a:defRPr sz="2700"/>
            </a:lvl1pPr>
            <a:lvl2pPr marL="380985" indent="0">
              <a:buNone/>
              <a:defRPr sz="2300"/>
            </a:lvl2pPr>
            <a:lvl3pPr marL="761970" indent="0">
              <a:buNone/>
              <a:defRPr sz="2000"/>
            </a:lvl3pPr>
            <a:lvl4pPr marL="1142954" indent="0">
              <a:buNone/>
              <a:defRPr sz="1700"/>
            </a:lvl4pPr>
            <a:lvl5pPr marL="1523939" indent="0">
              <a:buNone/>
              <a:defRPr sz="1700"/>
            </a:lvl5pPr>
            <a:lvl6pPr marL="1904924" indent="0">
              <a:buNone/>
              <a:defRPr sz="1700"/>
            </a:lvl6pPr>
            <a:lvl7pPr marL="2285909" indent="0">
              <a:buNone/>
              <a:defRPr sz="1700"/>
            </a:lvl7pPr>
            <a:lvl8pPr marL="2666893" indent="0">
              <a:buNone/>
              <a:defRPr sz="1700"/>
            </a:lvl8pPr>
            <a:lvl9pPr marL="3047878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8886" y="21469615"/>
            <a:ext cx="21945864" cy="3218656"/>
          </a:xfrm>
        </p:spPr>
        <p:txBody>
          <a:bodyPr/>
          <a:lstStyle>
            <a:lvl1pPr marL="0" indent="0">
              <a:buNone/>
              <a:defRPr sz="1200"/>
            </a:lvl1pPr>
            <a:lvl2pPr marL="380985" indent="0">
              <a:buNone/>
              <a:defRPr sz="1000"/>
            </a:lvl2pPr>
            <a:lvl3pPr marL="761970" indent="0">
              <a:buNone/>
              <a:defRPr sz="800"/>
            </a:lvl3pPr>
            <a:lvl4pPr marL="1142954" indent="0">
              <a:buNone/>
              <a:defRPr sz="700"/>
            </a:lvl4pPr>
            <a:lvl5pPr marL="1523939" indent="0">
              <a:buNone/>
              <a:defRPr sz="700"/>
            </a:lvl5pPr>
            <a:lvl6pPr marL="1904924" indent="0">
              <a:buNone/>
              <a:defRPr sz="700"/>
            </a:lvl6pPr>
            <a:lvl7pPr marL="2285909" indent="0">
              <a:buNone/>
              <a:defRPr sz="700"/>
            </a:lvl7pPr>
            <a:lvl8pPr marL="2666893" indent="0">
              <a:buNone/>
              <a:defRPr sz="700"/>
            </a:lvl8pPr>
            <a:lvl9pPr marL="304787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A5C1B-07DC-4B96-9D88-1056A3570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5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271" y="1098021"/>
            <a:ext cx="3291945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45" tIns="182873" rIns="365745" bIns="1828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271" y="6400271"/>
            <a:ext cx="32919458" cy="1810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45" tIns="182873" rIns="365745" bIns="182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271" y="24980636"/>
            <a:ext cx="853545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45" tIns="182873" rIns="365745" bIns="182873" numCol="1" anchor="t" anchorCtr="0" compatLnSpc="1">
            <a:prstTxWarp prst="textNoShape">
              <a:avLst/>
            </a:prstTxWarp>
          </a:bodyPr>
          <a:lstStyle>
            <a:lvl1pPr>
              <a:defRPr sz="56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6271" y="24980636"/>
            <a:ext cx="1158345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45" tIns="182873" rIns="365745" bIns="182873" numCol="1" anchor="t" anchorCtr="0" compatLnSpc="1">
            <a:prstTxWarp prst="textNoShape">
              <a:avLst/>
            </a:prstTxWarp>
          </a:bodyPr>
          <a:lstStyle>
            <a:lvl1pPr algn="ctr">
              <a:defRPr sz="56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2271" y="24980636"/>
            <a:ext cx="853545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45" tIns="182873" rIns="365745" bIns="182873" numCol="1" anchor="t" anchorCtr="0" compatLnSpc="1">
            <a:prstTxWarp prst="textNoShape">
              <a:avLst/>
            </a:prstTxWarp>
          </a:bodyPr>
          <a:lstStyle>
            <a:lvl1pPr algn="r">
              <a:defRPr sz="5600">
                <a:latin typeface="Arial" charset="0"/>
                <a:ea typeface="ＭＳ Ｐゴシック" pitchFamily="24" charset="-128"/>
              </a:defRPr>
            </a:lvl1pPr>
          </a:lstStyle>
          <a:p>
            <a:pPr>
              <a:defRPr/>
            </a:pPr>
            <a:fld id="{9FA2C314-7452-43F5-8138-EECCAF828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719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defTabSz="3657719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defTabSz="3657719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defTabSz="3657719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defTabSz="3657719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  <a:ea typeface="MS PGothic" pitchFamily="34" charset="-128"/>
        </a:defRPr>
      </a:lvl5pPr>
      <a:lvl6pPr marL="380985" algn="ctr" defTabSz="3657719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6pPr>
      <a:lvl7pPr marL="761970" algn="ctr" defTabSz="3657719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7pPr>
      <a:lvl8pPr marL="1142954" algn="ctr" defTabSz="3657719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8pPr>
      <a:lvl9pPr marL="1523939" algn="ctr" defTabSz="3657719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9pPr>
    </p:titleStyle>
    <p:bodyStyle>
      <a:lvl1pPr marL="1371810" indent="-1371810" algn="l" defTabSz="3657719" rtl="0" eaLnBrk="0" fontAlgn="base" hangingPunct="0">
        <a:spcBef>
          <a:spcPct val="20000"/>
        </a:spcBef>
        <a:spcAft>
          <a:spcPct val="0"/>
        </a:spcAft>
        <a:buChar char="•"/>
        <a:defRPr sz="1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971152" indent="-1142954" algn="l" defTabSz="3657719" rtl="0" eaLnBrk="0" fontAlgn="base" hangingPunct="0">
        <a:spcBef>
          <a:spcPct val="20000"/>
        </a:spcBef>
        <a:spcAft>
          <a:spcPct val="0"/>
        </a:spcAft>
        <a:buChar char="–"/>
        <a:defRPr sz="11200">
          <a:solidFill>
            <a:schemeClr val="tx1"/>
          </a:solidFill>
          <a:latin typeface="+mn-lt"/>
          <a:ea typeface="MS PGothic" pitchFamily="34" charset="-128"/>
        </a:defRPr>
      </a:lvl2pPr>
      <a:lvl3pPr marL="4571817" indent="-914099" algn="l" defTabSz="3657719" rtl="0" eaLnBrk="0" fontAlgn="base" hangingPunct="0">
        <a:spcBef>
          <a:spcPct val="20000"/>
        </a:spcBef>
        <a:spcAft>
          <a:spcPct val="0"/>
        </a:spcAft>
        <a:buChar char="•"/>
        <a:defRPr sz="9600">
          <a:solidFill>
            <a:schemeClr val="tx1"/>
          </a:solidFill>
          <a:latin typeface="+mn-lt"/>
          <a:ea typeface="MS PGothic" pitchFamily="34" charset="-128"/>
        </a:defRPr>
      </a:lvl3pPr>
      <a:lvl4pPr marL="6400015" indent="-914099" algn="l" defTabSz="3657719" rtl="0" eaLnBrk="0" fontAlgn="base" hangingPunct="0">
        <a:spcBef>
          <a:spcPct val="20000"/>
        </a:spcBef>
        <a:spcAft>
          <a:spcPct val="0"/>
        </a:spcAft>
        <a:buChar char="–"/>
        <a:defRPr sz="8000">
          <a:solidFill>
            <a:schemeClr val="tx1"/>
          </a:solidFill>
          <a:latin typeface="+mn-lt"/>
          <a:ea typeface="MS PGothic" pitchFamily="34" charset="-128"/>
        </a:defRPr>
      </a:lvl4pPr>
      <a:lvl5pPr marL="8229536" indent="-914099" algn="l" defTabSz="3657719" rtl="0" eaLnBrk="0" fontAlgn="base" hangingPunct="0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  <a:ea typeface="MS PGothic" pitchFamily="34" charset="-128"/>
        </a:defRPr>
      </a:lvl5pPr>
      <a:lvl6pPr marL="8610521" indent="-914099" algn="l" defTabSz="3657719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6pPr>
      <a:lvl7pPr marL="8991505" indent="-914099" algn="l" defTabSz="3657719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7pPr>
      <a:lvl8pPr marL="9372490" indent="-914099" algn="l" defTabSz="3657719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8pPr>
      <a:lvl9pPr marL="9753475" indent="-914099" algn="l" defTabSz="3657719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 txBox="1">
            <a:spLocks noChangeArrowheads="1"/>
          </p:cNvSpPr>
          <p:nvPr/>
        </p:nvSpPr>
        <p:spPr bwMode="auto">
          <a:xfrm>
            <a:off x="-13255" y="-66137"/>
            <a:ext cx="36576000" cy="4803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6197" tIns="38098" rIns="76197" bIns="38098" anchor="ctr" anchorCtr="1"/>
          <a:lstStyle>
            <a:lvl1pPr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tx2"/>
                </a:solidFill>
              </a:rPr>
              <a:t>Bucknell In Dublin</a:t>
            </a:r>
          </a:p>
          <a:p>
            <a:pPr algn="ctr" eaLnBrk="1" hangingPunct="1"/>
            <a:r>
              <a:rPr lang="en-US" sz="4100" b="1" dirty="0">
                <a:solidFill>
                  <a:srgbClr val="FF9900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By Evan Miserendino</a:t>
            </a:r>
            <a:br>
              <a:rPr lang="en-US" sz="3300" b="1" dirty="0">
                <a:solidFill>
                  <a:srgbClr val="FF9900"/>
                </a:solidFill>
              </a:rPr>
            </a:br>
            <a:r>
              <a:rPr lang="en-US" sz="5000" b="1" i="1" dirty="0">
                <a:solidFill>
                  <a:schemeClr val="bg1"/>
                </a:solidFill>
              </a:rPr>
              <a:t> </a:t>
            </a:r>
            <a:r>
              <a:rPr lang="en-US" sz="4400" b="1" i="1" dirty="0">
                <a:solidFill>
                  <a:schemeClr val="bg1"/>
                </a:solidFill>
              </a:rPr>
              <a:t>Department of Mechanical Engineering and Management, Bucknell University, Lewisburg, Pa.</a:t>
            </a:r>
            <a:r>
              <a:rPr lang="en-US" sz="4400" b="1" dirty="0">
                <a:solidFill>
                  <a:srgbClr val="FF9900"/>
                </a:solidFill>
              </a:rPr>
              <a:t> </a:t>
            </a:r>
            <a:endParaRPr lang="en-US" sz="4400" b="1" i="1" dirty="0">
              <a:solidFill>
                <a:schemeClr val="bg1"/>
              </a:solidFill>
            </a:endParaRPr>
          </a:p>
        </p:txBody>
      </p:sp>
      <p:sp>
        <p:nvSpPr>
          <p:cNvPr id="2062" name="Rectangle 167"/>
          <p:cNvSpPr>
            <a:spLocks noChangeArrowheads="1"/>
          </p:cNvSpPr>
          <p:nvPr/>
        </p:nvSpPr>
        <p:spPr bwMode="auto">
          <a:xfrm>
            <a:off x="13971324" y="5093230"/>
            <a:ext cx="8633354" cy="8598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4295" tIns="57148" rIns="114295" bIns="57148" anchor="ctr"/>
          <a:lstStyle/>
          <a:p>
            <a:pPr algn="ctr" defTabSz="3135187"/>
            <a:r>
              <a:rPr lang="en-US" sz="4800" b="1" dirty="0">
                <a:solidFill>
                  <a:schemeClr val="bg1"/>
                </a:solidFill>
              </a:rPr>
              <a:t>Abstract</a:t>
            </a:r>
          </a:p>
        </p:txBody>
      </p:sp>
      <p:sp>
        <p:nvSpPr>
          <p:cNvPr id="2066" name="TextBox 26"/>
          <p:cNvSpPr txBox="1">
            <a:spLocks noChangeArrowheads="1"/>
          </p:cNvSpPr>
          <p:nvPr/>
        </p:nvSpPr>
        <p:spPr bwMode="auto">
          <a:xfrm>
            <a:off x="27317700" y="9858848"/>
            <a:ext cx="9010650" cy="1074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7" tIns="38098" rIns="76197" bIns="38098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/>
              <a:t>Traveling to Amsterdam, Netherlands (A Remarkable City): </a:t>
            </a:r>
          </a:p>
          <a:p>
            <a:pPr>
              <a:spcBef>
                <a:spcPct val="50000"/>
              </a:spcBef>
            </a:pPr>
            <a:r>
              <a:rPr lang="en-US" sz="2100" u="sng" dirty="0"/>
              <a:t>Amsterdam Day 1: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highlight>
                  <a:srgbClr val="FFFFFF"/>
                </a:highlight>
                <a:cs typeface="Arial" panose="020B0604020202020204" pitchFamily="34" charset="0"/>
              </a:rPr>
              <a:t>W</a:t>
            </a:r>
            <a:r>
              <a:rPr lang="en-US" sz="21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alked around the </a:t>
            </a:r>
            <a:r>
              <a:rPr lang="en-US" sz="2100" b="0" i="0" dirty="0" err="1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Jordaan</a:t>
            </a:r>
            <a:r>
              <a:rPr lang="en-US" sz="21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 - quite a charming neighborhood.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highlight>
                  <a:srgbClr val="FFFFFF"/>
                </a:highlight>
                <a:cs typeface="Arial" panose="020B0604020202020204" pitchFamily="34" charset="0"/>
              </a:rPr>
              <a:t>M</a:t>
            </a:r>
            <a:r>
              <a:rPr lang="en-US" sz="21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any narrow streets, picturesque canals, and historic buildings, such as the Anne Frank House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Bikes, the tram, and two seat electric vehicles called a </a:t>
            </a:r>
            <a:r>
              <a:rPr lang="en-US" sz="2100" b="0" i="0" dirty="0" err="1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Canta</a:t>
            </a:r>
            <a:r>
              <a:rPr lang="en-US" sz="21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, are the main modes of transportation in the city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Without any gas powered vehicles, there is little noise pollution </a:t>
            </a:r>
          </a:p>
          <a:p>
            <a:pPr>
              <a:spcBef>
                <a:spcPct val="50000"/>
              </a:spcBef>
            </a:pPr>
            <a:r>
              <a:rPr lang="en-US" sz="2100" u="sng" dirty="0">
                <a:highlight>
                  <a:srgbClr val="FFFFFF"/>
                </a:highlight>
                <a:cs typeface="Arial" panose="020B0604020202020204" pitchFamily="34" charset="0"/>
              </a:rPr>
              <a:t>Amsterdam Day 2: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I am an avid house music and EDM fan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Toured Our House: The EDM Museum in Amsterdam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This museum is dedicated to the history and culture of electronic dance music</a:t>
            </a:r>
          </a:p>
          <a:p>
            <a:pPr>
              <a:spcBef>
                <a:spcPct val="50000"/>
              </a:spcBef>
            </a:pPr>
            <a:r>
              <a:rPr lang="en-US" sz="2100" u="sng" dirty="0">
                <a:highlight>
                  <a:srgbClr val="FFFFFF"/>
                </a:highlight>
                <a:cs typeface="Arial" panose="020B0604020202020204" pitchFamily="34" charset="0"/>
              </a:rPr>
              <a:t>Amsterdam Day 3: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Toured the Heineken Factory in Amsterdam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I learned about the brewery’s rich history, beer-making process, and global brand evolution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In Ireland they say </a:t>
            </a:r>
            <a:r>
              <a:rPr lang="en-US" sz="2100" b="0" i="0" dirty="0" err="1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Sláinte</a:t>
            </a:r>
            <a:r>
              <a:rPr lang="en-US" sz="21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! In the Netherlands, it is </a:t>
            </a:r>
            <a:r>
              <a:rPr lang="en-US" sz="2100" b="0" i="0" dirty="0" err="1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Proost</a:t>
            </a:r>
            <a:r>
              <a:rPr lang="en-US" sz="21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sz="2100" u="sng" dirty="0">
                <a:highlight>
                  <a:srgbClr val="FFFFFF"/>
                </a:highlight>
                <a:cs typeface="Arial" panose="020B0604020202020204" pitchFamily="34" charset="0"/>
              </a:rPr>
              <a:t>Amsterdam Day 4: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highlight>
                  <a:srgbClr val="FFFFFF"/>
                </a:highlight>
                <a:cs typeface="Arial" panose="020B0604020202020204" pitchFamily="34" charset="0"/>
              </a:rPr>
              <a:t>W</a:t>
            </a:r>
            <a:r>
              <a:rPr lang="en-US" sz="21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andered around near </a:t>
            </a:r>
            <a:r>
              <a:rPr lang="en-US" sz="2100" b="0" i="0" dirty="0" err="1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Vondelpark</a:t>
            </a:r>
            <a:endParaRPr lang="en-US" sz="2100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 b="0" i="0" dirty="0" err="1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Vondelpark</a:t>
            </a:r>
            <a:r>
              <a:rPr lang="en-US" sz="21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 is Amsterdam’s most famous and largest urban park in the heart of the city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100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100" b="0" i="0" dirty="0">
              <a:effectLst/>
              <a:highlight>
                <a:srgbClr val="FFFFFF"/>
              </a:highlight>
              <a:cs typeface="Arial" panose="020B0604020202020204" pitchFamily="34" charset="0"/>
            </a:endParaRPr>
          </a:p>
        </p:txBody>
      </p:sp>
      <p:sp>
        <p:nvSpPr>
          <p:cNvPr id="2067" name="TextBox 27"/>
          <p:cNvSpPr txBox="1">
            <a:spLocks noChangeArrowheads="1"/>
          </p:cNvSpPr>
          <p:nvPr/>
        </p:nvSpPr>
        <p:spPr bwMode="auto">
          <a:xfrm>
            <a:off x="28191204" y="24828499"/>
            <a:ext cx="8128288" cy="71908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4295" tIns="57148" rIns="114295" bIns="57148" anchor="ctr"/>
          <a:lstStyle>
            <a:lvl1pPr defTabSz="3762375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3762375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3762375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3762375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3762375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2068" name="Text Box 764"/>
          <p:cNvSpPr txBox="1">
            <a:spLocks noChangeArrowheads="1"/>
          </p:cNvSpPr>
          <p:nvPr/>
        </p:nvSpPr>
        <p:spPr bwMode="auto">
          <a:xfrm>
            <a:off x="27962619" y="22805761"/>
            <a:ext cx="7933402" cy="4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846" tIns="71425" rIns="142846" bIns="71425">
            <a:spAutoFit/>
          </a:bodyPr>
          <a:lstStyle>
            <a:lvl1pPr marL="457200" indent="-4572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1700" dirty="0"/>
          </a:p>
        </p:txBody>
      </p:sp>
      <p:sp>
        <p:nvSpPr>
          <p:cNvPr id="2075" name="TextBox 7"/>
          <p:cNvSpPr txBox="1">
            <a:spLocks noChangeArrowheads="1"/>
          </p:cNvSpPr>
          <p:nvPr/>
        </p:nvSpPr>
        <p:spPr bwMode="auto">
          <a:xfrm>
            <a:off x="9751424" y="9858848"/>
            <a:ext cx="8182773" cy="103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7" tIns="38098" rIns="76197" bIns="38098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17487" indent="-317487">
              <a:spcBef>
                <a:spcPct val="50000"/>
              </a:spcBef>
              <a:defRPr/>
            </a:pPr>
            <a:r>
              <a:rPr lang="en-US" sz="2300" b="1" dirty="0">
                <a:ea typeface="ＭＳ Ｐゴシック" pitchFamily="-108" charset="-128"/>
                <a:cs typeface="Arial" panose="020B0604020202020204" pitchFamily="34" charset="0"/>
              </a:rPr>
              <a:t>Company/Role:</a:t>
            </a:r>
            <a:r>
              <a:rPr lang="en-US" sz="2300" dirty="0">
                <a:ea typeface="ＭＳ Ｐゴシック" pitchFamily="-108" charset="-128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ea typeface="ＭＳ Ｐゴシック" pitchFamily="-108" charset="-128"/>
                <a:cs typeface="Arial" panose="020B0604020202020204" pitchFamily="34" charset="0"/>
              </a:rPr>
              <a:t>Sunstone AI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ea typeface="ＭＳ Ｐゴシック" pitchFamily="-108" charset="-128"/>
                <a:cs typeface="Arial" panose="020B0604020202020204" pitchFamily="34" charset="0"/>
              </a:rPr>
              <a:t> </a:t>
            </a:r>
            <a:r>
              <a:rPr lang="en-US" sz="2300" b="0" i="0" dirty="0">
                <a:effectLst/>
                <a:cs typeface="Arial" panose="020B0604020202020204" pitchFamily="34" charset="0"/>
              </a:rPr>
              <a:t>24-26 Bridge Street, Ringsend, Ireland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highlight>
                  <a:srgbClr val="FFFFFF"/>
                </a:highlight>
                <a:cs typeface="Arial" panose="020B0604020202020204" pitchFamily="34" charset="0"/>
              </a:rPr>
              <a:t>A</a:t>
            </a:r>
            <a:r>
              <a:rPr lang="en-US" sz="23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ssisted Sunstone, using computer programming techniques, to analyze sales and other data, to develop optimal marketing strategies</a:t>
            </a:r>
            <a:r>
              <a:rPr lang="en-US" sz="2300" b="0" i="0" dirty="0">
                <a:effectLst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300" b="1" dirty="0">
                <a:cs typeface="Arial" panose="020B0604020202020204" pitchFamily="34" charset="0"/>
              </a:rPr>
              <a:t>Outside of Office Experience: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I</a:t>
            </a:r>
            <a:r>
              <a:rPr lang="en-US" sz="23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nvited by my boss, Roger Courtney, to attend Analytics and AI Awards Ceremony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This was</a:t>
            </a:r>
            <a:r>
              <a:rPr lang="en-US" sz="23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 black-tie dinner held at the Round Room at the Mansion House in downtown Dublin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The common theme amongst the companies attending was the incorporation of generative AI to help provide more efficient solutions for the world’s problems</a:t>
            </a:r>
          </a:p>
          <a:p>
            <a:pPr>
              <a:spcBef>
                <a:spcPct val="50000"/>
              </a:spcBef>
              <a:defRPr/>
            </a:pPr>
            <a:r>
              <a:rPr lang="en-US" sz="2300" b="1" dirty="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Lessons Learned From Internship: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b="0" i="0" u="none" strike="noStrike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Sunstone was not just a company, it was a family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Working for a small startup data analytics company has taught me the importance of connectivity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Despite being just an intern, I felt valued and respected in the office</a:t>
            </a:r>
            <a:endParaRPr lang="en-US" sz="2300" b="1" i="0" u="none" strike="noStrike" dirty="0">
              <a:effectLst/>
              <a:highlight>
                <a:srgbClr val="FFFFFF"/>
              </a:highlight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2300" b="0" i="0" dirty="0">
              <a:effectLst/>
              <a:cs typeface="Arial" panose="020B0604020202020204" pitchFamily="34" charset="0"/>
            </a:endParaRPr>
          </a:p>
          <a:p>
            <a:pPr indent="-317487">
              <a:defRPr/>
            </a:pPr>
            <a:endParaRPr lang="en-US" sz="2300" dirty="0">
              <a:ea typeface="ＭＳ Ｐゴシック" pitchFamily="-108" charset="-128"/>
              <a:cs typeface="Arial" panose="020B0604020202020204" pitchFamily="34" charset="0"/>
            </a:endParaRPr>
          </a:p>
          <a:p>
            <a:pPr indent="-317487">
              <a:defRPr/>
            </a:pPr>
            <a:endParaRPr lang="en-US" sz="2300" dirty="0"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308" y="9858848"/>
            <a:ext cx="8070856" cy="16358320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r>
              <a:rPr lang="en-US" sz="2300" b="1" dirty="0"/>
              <a:t>Course Descriptions: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MGMT 290 and ANOP 315: Guinness to Globalization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MGMT 290 </a:t>
            </a:r>
            <a:r>
              <a:rPr lang="en-US" sz="23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 an interdisciplinary exploration of the management in Ireland through the lens of culture and an internship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cs typeface="Arial" panose="020B0604020202020204" pitchFamily="34" charset="0"/>
              </a:rPr>
              <a:t>ANOP 315 </a:t>
            </a:r>
            <a:r>
              <a:rPr lang="en-US" sz="2300" dirty="0"/>
              <a:t>showcases the historical management of operations and services strategies of Ireland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ANOP 315 covers basic topics in operations and supply chain management related to agriculture, manufacturing, and logistics</a:t>
            </a:r>
          </a:p>
          <a:p>
            <a:endParaRPr lang="en-US" sz="2300" dirty="0"/>
          </a:p>
          <a:p>
            <a:r>
              <a:rPr lang="en-US" sz="2300" b="1" dirty="0"/>
              <a:t>Course Logistics ANOP 315: </a:t>
            </a: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Three hour lectures once a week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Case Studies and in class discussions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Field trips to emphasize the political, geographical, and economic challenges faced throughout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cs typeface="Arial" panose="020B0604020202020204" pitchFamily="34" charset="0"/>
              </a:rPr>
              <a:t>Weekly writing 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cs typeface="Arial" panose="020B0604020202020204" pitchFamily="34" charset="0"/>
              </a:rPr>
              <a:t>Final paper highlighting the time periods of Ireland from Pre-Industrial Period to Present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r>
              <a:rPr lang="en-US" sz="2300" b="1" dirty="0"/>
              <a:t>Course Logistics MGMT 290</a:t>
            </a: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Working an internship four days a week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Weekly blog posts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  <p:sp>
        <p:nvSpPr>
          <p:cNvPr id="31" name="Rectangle 167"/>
          <p:cNvSpPr>
            <a:spLocks noChangeArrowheads="1"/>
          </p:cNvSpPr>
          <p:nvPr/>
        </p:nvSpPr>
        <p:spPr bwMode="auto">
          <a:xfrm>
            <a:off x="831686" y="8908413"/>
            <a:ext cx="8152100" cy="757904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4295" tIns="57148" rIns="114295" bIns="57148" anchor="ctr"/>
          <a:lstStyle/>
          <a:p>
            <a:pPr algn="ctr" defTabSz="3135187"/>
            <a:r>
              <a:rPr lang="en-US" sz="4800" b="1" dirty="0">
                <a:solidFill>
                  <a:schemeClr val="bg1"/>
                </a:solidFill>
              </a:rPr>
              <a:t>Course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270" y="6048367"/>
            <a:ext cx="35185459" cy="2259269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sz="2800" dirty="0"/>
              <a:t>This past summer I participated in </a:t>
            </a:r>
            <a:r>
              <a:rPr lang="en-US" sz="2800" b="0" i="0" dirty="0">
                <a:effectLst/>
                <a:cs typeface="Arial" panose="020B0604020202020204" pitchFamily="34" charset="0"/>
              </a:rPr>
              <a:t>Bucknell in Dublin. </a:t>
            </a:r>
            <a:r>
              <a:rPr lang="en-US" sz="2800" dirty="0">
                <a:cs typeface="Arial" panose="020B0604020202020204" pitchFamily="34" charset="0"/>
              </a:rPr>
              <a:t>Bucknell in Dublin</a:t>
            </a:r>
            <a:r>
              <a:rPr lang="en-US" sz="2800" b="0" i="0" dirty="0">
                <a:effectLst/>
                <a:cs typeface="Arial" panose="020B0604020202020204" pitchFamily="34" charset="0"/>
              </a:rPr>
              <a:t> offered a dynamic intersection of personal, academic, and professional growth within a vibrant culture and society. I </a:t>
            </a:r>
            <a:r>
              <a:rPr lang="en-US" sz="2800" dirty="0">
                <a:cs typeface="Arial" panose="020B0604020202020204" pitchFamily="34" charset="0"/>
              </a:rPr>
              <a:t>embarked on this journey with </a:t>
            </a:r>
            <a:r>
              <a:rPr lang="en-US" sz="2800" b="0" i="0" dirty="0">
                <a:effectLst/>
                <a:cs typeface="Arial" panose="020B0604020202020204" pitchFamily="34" charset="0"/>
              </a:rPr>
              <a:t>Associate Professor of Practice in Analytics &amp; Operations Management, Joe </a:t>
            </a:r>
            <a:r>
              <a:rPr lang="en-US" sz="2800" b="0" i="0" dirty="0" err="1">
                <a:effectLst/>
                <a:cs typeface="Arial" panose="020B0604020202020204" pitchFamily="34" charset="0"/>
              </a:rPr>
              <a:t>Wilck</a:t>
            </a:r>
            <a:r>
              <a:rPr lang="en-US" sz="2800" b="0" i="0" dirty="0">
                <a:effectLst/>
                <a:cs typeface="Arial" panose="020B0604020202020204" pitchFamily="34" charset="0"/>
              </a:rPr>
              <a:t>, Dean for the Freeman College of Management, Ivy Kepner, and twenty-eight other Bucknellians. T</a:t>
            </a:r>
            <a:r>
              <a:rPr lang="en-US" sz="2800" dirty="0">
                <a:cs typeface="Arial" panose="020B0604020202020204" pitchFamily="34" charset="0"/>
              </a:rPr>
              <a:t>he </a:t>
            </a:r>
            <a:r>
              <a:rPr lang="en-US" sz="2800" b="0" i="0" dirty="0">
                <a:effectLst/>
                <a:cs typeface="Arial" panose="020B0604020202020204" pitchFamily="34" charset="0"/>
              </a:rPr>
              <a:t>8-week summer program completely changed my identity and world view. Taking classes, working, and living abroad </a:t>
            </a:r>
            <a:r>
              <a:rPr lang="en-US" sz="2800" dirty="0">
                <a:cs typeface="Arial" panose="020B0604020202020204" pitchFamily="34" charset="0"/>
              </a:rPr>
              <a:t>opened my eyes to a different way of life. I was forced to immerse myself and become familiar with a completely different culture. I am forever grateful for Bucknell and this program. During Summer 2024</a:t>
            </a:r>
            <a:r>
              <a:rPr lang="en-US" sz="28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, I made amazing memories with students that will last an eternity. </a:t>
            </a:r>
            <a:r>
              <a:rPr lang="en-US" sz="2800" dirty="0">
                <a:highlight>
                  <a:srgbClr val="FFFFFF"/>
                </a:highlight>
                <a:cs typeface="Arial" panose="020B0604020202020204" pitchFamily="34" charset="0"/>
              </a:rPr>
              <a:t>It</a:t>
            </a:r>
            <a:r>
              <a:rPr lang="en-US" sz="28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 has truly been the best summer of my life.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37" name="Rectangle 167"/>
          <p:cNvSpPr>
            <a:spLocks noChangeArrowheads="1"/>
          </p:cNvSpPr>
          <p:nvPr/>
        </p:nvSpPr>
        <p:spPr bwMode="auto">
          <a:xfrm>
            <a:off x="27721898" y="8917819"/>
            <a:ext cx="8152100" cy="757904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4295" tIns="57148" rIns="114295" bIns="57148" anchor="ctr"/>
          <a:lstStyle/>
          <a:p>
            <a:pPr algn="ctr" defTabSz="3135187"/>
            <a:r>
              <a:rPr lang="en-US" sz="4800" b="1" dirty="0">
                <a:solidFill>
                  <a:schemeClr val="bg1"/>
                </a:solidFill>
              </a:rPr>
              <a:t>The Free Weekend</a:t>
            </a:r>
          </a:p>
        </p:txBody>
      </p:sp>
      <p:sp>
        <p:nvSpPr>
          <p:cNvPr id="38" name="Rectangle 167"/>
          <p:cNvSpPr>
            <a:spLocks noChangeArrowheads="1"/>
          </p:cNvSpPr>
          <p:nvPr/>
        </p:nvSpPr>
        <p:spPr bwMode="auto">
          <a:xfrm>
            <a:off x="18724008" y="8903705"/>
            <a:ext cx="8152100" cy="757904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4295" tIns="57148" rIns="114295" bIns="57148" anchor="ctr"/>
          <a:lstStyle/>
          <a:p>
            <a:pPr algn="ctr" defTabSz="3135187"/>
            <a:r>
              <a:rPr lang="en-US" sz="4800" b="1" dirty="0">
                <a:solidFill>
                  <a:schemeClr val="bg1"/>
                </a:solidFill>
              </a:rPr>
              <a:t>Cultural Events</a:t>
            </a:r>
          </a:p>
        </p:txBody>
      </p:sp>
      <p:sp>
        <p:nvSpPr>
          <p:cNvPr id="39" name="Rectangle 167"/>
          <p:cNvSpPr>
            <a:spLocks noChangeArrowheads="1"/>
          </p:cNvSpPr>
          <p:nvPr/>
        </p:nvSpPr>
        <p:spPr bwMode="auto">
          <a:xfrm>
            <a:off x="9796668" y="8913110"/>
            <a:ext cx="8152100" cy="757904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4295" tIns="57148" rIns="114295" bIns="57148" anchor="ctr"/>
          <a:lstStyle/>
          <a:p>
            <a:pPr algn="ctr" defTabSz="3135187"/>
            <a:r>
              <a:rPr lang="en-US" sz="4800" b="1" dirty="0">
                <a:solidFill>
                  <a:schemeClr val="bg1"/>
                </a:solidFill>
              </a:rPr>
              <a:t>Internship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06963" y="9858848"/>
            <a:ext cx="8137146" cy="15296491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r>
              <a:rPr lang="en-US" sz="2300" b="1" dirty="0"/>
              <a:t>Hurling Match: </a:t>
            </a: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I attended the All-Ireland Hurling Semi Finals at one of the largest and most iconic sports stadiums in Europe, Croke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Having the opportunity to see Kilkenny square off against Clare live was thrilling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While cheering on Clare during the match, I noticed how passionate both county’s fanbases were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It was truly a battle until the final minute which made the game that much more riveting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These gentlemen, who receive no pay for playing, sacrificed everything on the pitch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highlight>
                  <a:srgbClr val="FFFFFF"/>
                </a:highlight>
                <a:cs typeface="Arial" panose="020B0604020202020204" pitchFamily="34" charset="0"/>
              </a:rPr>
              <a:t>T</a:t>
            </a:r>
            <a:r>
              <a:rPr lang="en-US" sz="23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he heart and pride these players had for their county and the sport was incredible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endParaRPr lang="en-US" sz="2300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endParaRPr lang="en-US" sz="2300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endParaRPr lang="en-US" sz="2300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endParaRPr lang="en-US" sz="2300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endParaRPr lang="en-US" sz="2300" b="1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endParaRPr lang="en-US" sz="2300" b="1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endParaRPr lang="en-US" sz="2300" b="1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endParaRPr lang="en-US" sz="2300" b="1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endParaRPr lang="en-US" sz="2300" b="1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endParaRPr lang="en-US" sz="2300" b="1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endParaRPr lang="en-US" sz="2300" b="1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endParaRPr lang="en-US" sz="2300" b="1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r>
              <a:rPr lang="en-US" sz="2300" b="1" dirty="0">
                <a:highlight>
                  <a:srgbClr val="FFFFFF"/>
                </a:highlight>
                <a:cs typeface="Arial" panose="020B0604020202020204" pitchFamily="34" charset="0"/>
              </a:rPr>
              <a:t>Visiting Cliffs of Moher: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Seeing the Cliffs of Moher at first was emotional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The last time I was here, my family and I spread my grandparents’ ashes over the cliffs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I had to hold back some tears at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However, sitting alone allowed me to reconcile with my past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I understood the validity in my family’s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My grandparents wanted so badly to travel to Ireland and reconnect with their heritage but never had the opportunity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We did the next best thing by letting them finally rest peacefully in their ancestral homeland.</a:t>
            </a:r>
            <a:endParaRPr lang="en-US" sz="2300" b="1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endParaRPr lang="en-US" sz="2300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endParaRPr lang="en-US" sz="2300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endParaRPr lang="en-US" sz="2300" dirty="0">
              <a:cs typeface="Arial" panose="020B0604020202020204" pitchFamily="34" charset="0"/>
            </a:endParaRPr>
          </a:p>
          <a:p>
            <a:endParaRPr lang="en-US" sz="2300" dirty="0"/>
          </a:p>
        </p:txBody>
      </p:sp>
      <p:sp>
        <p:nvSpPr>
          <p:cNvPr id="47" name="Rectangle 46"/>
          <p:cNvSpPr/>
          <p:nvPr/>
        </p:nvSpPr>
        <p:spPr>
          <a:xfrm>
            <a:off x="28438854" y="25659797"/>
            <a:ext cx="8137146" cy="2554541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r>
              <a:rPr lang="en-US" sz="2300" dirty="0">
                <a:highlight>
                  <a:srgbClr val="FFFFFF"/>
                </a:highlight>
                <a:cs typeface="Arial" panose="020B0604020202020204" pitchFamily="34" charset="0"/>
              </a:rPr>
              <a:t>I</a:t>
            </a:r>
            <a:r>
              <a:rPr lang="en-US" sz="2300" b="0" i="0" dirty="0"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 can not thank my family enough for allowing me to participate in this program abroad. They sacrificed so much for my sister and I in order to provide us with the best life opportunities. I am so unequivocally grateful for that.</a:t>
            </a:r>
            <a:endParaRPr lang="en-US" sz="2300" u="sng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endParaRPr lang="en-US" sz="2300" dirty="0"/>
          </a:p>
          <a:p>
            <a:r>
              <a:rPr lang="en-US" sz="2300" dirty="0"/>
              <a:t> </a:t>
            </a:r>
          </a:p>
          <a:p>
            <a:endParaRPr lang="en-US" sz="2300" dirty="0"/>
          </a:p>
        </p:txBody>
      </p:sp>
      <p:pic>
        <p:nvPicPr>
          <p:cNvPr id="2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016" y="2472252"/>
            <a:ext cx="3965773" cy="179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873" y="1648003"/>
            <a:ext cx="2071350" cy="2706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0979C-C1E4-DB49-D8DA-EFB5EBA420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982" y="18840757"/>
            <a:ext cx="4162551" cy="3121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C6A62F-2D12-72A8-8479-A2CE7E9AF0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59" y="18012229"/>
            <a:ext cx="3063261" cy="4866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7F6F29-410F-05C8-87E2-E9F676E90A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703" y="23213927"/>
            <a:ext cx="4162549" cy="3491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520C82-D221-CFBA-F3F4-9F17B56514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7563" y="23362542"/>
            <a:ext cx="4380897" cy="34916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E276EE-51C9-F7D2-860A-89493732A0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0385" y="19654005"/>
            <a:ext cx="5569076" cy="4340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D53B0C-63E0-6CEE-999A-41F22EB478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90561" y="19716398"/>
            <a:ext cx="5569077" cy="4176808"/>
          </a:xfrm>
          <a:prstGeom prst="rect">
            <a:avLst/>
          </a:prstGeom>
        </p:spPr>
      </p:pic>
      <p:pic>
        <p:nvPicPr>
          <p:cNvPr id="1026" name="Picture 2" descr="Home - Sunstone">
            <a:extLst>
              <a:ext uri="{FF2B5EF4-FFF2-40B4-BE49-F238E27FC236}">
                <a16:creationId xmlns:a16="http://schemas.microsoft.com/office/drawing/2014/main" id="{AC2CED89-2485-D237-2CF8-E48266641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424" y="24799978"/>
            <a:ext cx="8254262" cy="17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C128B5-E38A-121E-2561-34BB2C691F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536" y="14463032"/>
            <a:ext cx="2864824" cy="47978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F95ACB-BDA3-5E96-6413-BCBA59EBFD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66457" y="23819069"/>
            <a:ext cx="3693583" cy="33053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F0CAA8-3961-B6AF-2E37-A8B50B673D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20610" y="20438040"/>
            <a:ext cx="3144080" cy="23580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E8D1BCE-FB78-921E-4203-93E96408222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71954" y="20449279"/>
            <a:ext cx="3144081" cy="23580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F9C70B4-309C-D4E5-1294-C999073290F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31937" y="20540642"/>
            <a:ext cx="3155349" cy="218660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B83BDF5-715F-BB34-1757-C72F4E8EBA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64977" y="20515532"/>
            <a:ext cx="3132843" cy="22143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Bucknell Brand Colors">
      <a:dk1>
        <a:sysClr val="windowText" lastClr="000000"/>
      </a:dk1>
      <a:lt1>
        <a:srgbClr val="FFFFFF"/>
      </a:lt1>
      <a:dk2>
        <a:srgbClr val="003865"/>
      </a:dk2>
      <a:lt2>
        <a:srgbClr val="D9D9D6"/>
      </a:lt2>
      <a:accent1>
        <a:srgbClr val="E87722"/>
      </a:accent1>
      <a:accent2>
        <a:srgbClr val="FFA300"/>
      </a:accent2>
      <a:accent3>
        <a:srgbClr val="0082BA"/>
      </a:accent3>
      <a:accent4>
        <a:srgbClr val="59CBE8"/>
      </a:accent4>
      <a:accent5>
        <a:srgbClr val="A7A8AA"/>
      </a:accent5>
      <a:accent6>
        <a:srgbClr val="E87722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4346</TotalTime>
  <Words>865</Words>
  <Application>Microsoft Office PowerPoint</Application>
  <PresentationFormat>Custom</PresentationFormat>
  <Paragraphs>110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Times New Roman</vt:lpstr>
      <vt:lpstr>Default Design</vt:lpstr>
      <vt:lpstr>PowerPoint Presentation</vt:lpstr>
    </vt:vector>
  </TitlesOfParts>
  <Company>University of Northern Colorado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susan.keenan</dc:creator>
  <cp:lastModifiedBy>Evan S Miserendino</cp:lastModifiedBy>
  <cp:revision>81</cp:revision>
  <dcterms:created xsi:type="dcterms:W3CDTF">2010-07-16T15:47:09Z</dcterms:created>
  <dcterms:modified xsi:type="dcterms:W3CDTF">2024-07-29T21:00:01Z</dcterms:modified>
</cp:coreProperties>
</file>