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6576000" cy="27432000"/>
  <p:notesSz cx="32461200" cy="4343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380985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6197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42954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23939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04924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285909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2666893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047878" algn="l" defTabSz="761970" rtl="0" eaLnBrk="1" latinLnBrk="0" hangingPunct="1">
      <a:defRPr sz="7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hoover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50021"/>
    <a:srgbClr val="3B64B5"/>
    <a:srgbClr val="0099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CBF74-684D-4EA9-9A04-B4ACCCB106B3}" v="21" dt="2024-07-30T15:11:52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25" y="110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86425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72100" y="3257550"/>
            <a:ext cx="21717000" cy="162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438" y="20631150"/>
            <a:ext cx="25968325" cy="195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6425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charset="0"/>
                <a:ea typeface="ＭＳ Ｐゴシック" pitchFamily="24" charset="-128"/>
              </a:defRPr>
            </a:lvl1pPr>
          </a:lstStyle>
          <a:p>
            <a:pPr>
              <a:defRPr/>
            </a:pPr>
            <a:fld id="{B89CB6DB-ACFC-469D-AB83-07CC570B2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36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809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61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429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239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402A7F7-F08D-4146-84B6-E31D3CB50BC7}" type="slidenum">
              <a:rPr lang="en-US" sz="5700" smtClean="0"/>
              <a:pPr eaLnBrk="1" hangingPunct="1"/>
              <a:t>1</a:t>
            </a:fld>
            <a:endParaRPr lang="en-US" sz="57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8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29" y="8522229"/>
            <a:ext cx="31088542" cy="5879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6" y="15544271"/>
            <a:ext cx="25603729" cy="7011458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B908-52F4-439F-9CE2-AA78911BB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DEEC-ADD7-4D0C-963E-3784A52E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866" y="1098021"/>
            <a:ext cx="8229864" cy="234063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271" y="1098021"/>
            <a:ext cx="24562594" cy="234063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BA87-14F3-494B-A412-6CED99348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0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9EF24-523E-45F7-9CB5-B1CDA2243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865"/>
            <a:ext cx="31089865" cy="544777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7115"/>
            <a:ext cx="31089865" cy="600075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985" indent="0">
              <a:buNone/>
              <a:defRPr sz="1500"/>
            </a:lvl2pPr>
            <a:lvl3pPr marL="761970" indent="0">
              <a:buNone/>
              <a:defRPr sz="1300"/>
            </a:lvl3pPr>
            <a:lvl4pPr marL="1142954" indent="0">
              <a:buNone/>
              <a:defRPr sz="1200"/>
            </a:lvl4pPr>
            <a:lvl5pPr marL="1523939" indent="0">
              <a:buNone/>
              <a:defRPr sz="1200"/>
            </a:lvl5pPr>
            <a:lvl6pPr marL="1904924" indent="0">
              <a:buNone/>
              <a:defRPr sz="1200"/>
            </a:lvl6pPr>
            <a:lvl7pPr marL="2285909" indent="0">
              <a:buNone/>
              <a:defRPr sz="1200"/>
            </a:lvl7pPr>
            <a:lvl8pPr marL="2666893" indent="0">
              <a:buNone/>
              <a:defRPr sz="1200"/>
            </a:lvl8pPr>
            <a:lvl9pPr marL="30478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1C14-71B0-40AA-87CA-42D73988B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271" y="6400271"/>
            <a:ext cx="16396229" cy="1810411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1" y="6400271"/>
            <a:ext cx="16396229" cy="1810411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14EFA-B1A5-41B7-AFC7-79A6B47D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1" y="6140980"/>
            <a:ext cx="16160750" cy="2558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1" y="8699500"/>
            <a:ext cx="16160750" cy="158048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6" y="6140980"/>
            <a:ext cx="16167364" cy="2558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6" y="8699500"/>
            <a:ext cx="16167364" cy="158048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F380-9885-47A9-9597-869734DF3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46F5E-2403-4371-BBF0-893AFC8B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0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3DE4-72B5-4F2D-9088-897DC8FC0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2729"/>
            <a:ext cx="12033250" cy="46474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092729"/>
            <a:ext cx="20447000" cy="2341165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5740136"/>
            <a:ext cx="12033250" cy="18764250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0794-4FB9-4ECF-A049-0F6FD6323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6" y="19202136"/>
            <a:ext cx="21945864" cy="226747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6" y="2451365"/>
            <a:ext cx="21945864" cy="16458406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6" y="21469615"/>
            <a:ext cx="21945864" cy="3218656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5C1B-07DC-4B96-9D88-1056A3570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271" y="1098021"/>
            <a:ext cx="3291945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45" tIns="182873" rIns="365745" bIns="1828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271" y="6400271"/>
            <a:ext cx="32919458" cy="1810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271" y="24980636"/>
            <a:ext cx="85354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>
            <a:lvl1pPr>
              <a:defRPr sz="56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271" y="24980636"/>
            <a:ext cx="115834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>
            <a:lvl1pPr algn="ctr">
              <a:defRPr sz="56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271" y="24980636"/>
            <a:ext cx="85354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45" tIns="182873" rIns="365745" bIns="182873" numCol="1" anchor="t" anchorCtr="0" compatLnSpc="1">
            <a:prstTxWarp prst="textNoShape">
              <a:avLst/>
            </a:prstTxWarp>
          </a:bodyPr>
          <a:lstStyle>
            <a:lvl1pPr algn="r">
              <a:defRPr sz="5600">
                <a:latin typeface="Arial" charset="0"/>
                <a:ea typeface="ＭＳ Ｐゴシック" pitchFamily="24" charset="-128"/>
              </a:defRPr>
            </a:lvl1pPr>
          </a:lstStyle>
          <a:p>
            <a:pPr>
              <a:defRPr/>
            </a:pPr>
            <a:fld id="{9FA2C314-7452-43F5-8138-EECCAF828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defTabSz="3657719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  <a:ea typeface="MS PGothic" pitchFamily="34" charset="-128"/>
        </a:defRPr>
      </a:lvl5pPr>
      <a:lvl6pPr marL="380985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6pPr>
      <a:lvl7pPr marL="761970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7pPr>
      <a:lvl8pPr marL="1142954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8pPr>
      <a:lvl9pPr marL="1523939" algn="ctr" defTabSz="3657719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Arial" charset="0"/>
        </a:defRPr>
      </a:lvl9pPr>
    </p:titleStyle>
    <p:bodyStyle>
      <a:lvl1pPr marL="1371810" indent="-1371810" algn="l" defTabSz="3657719" rtl="0" eaLnBrk="0" fontAlgn="base" hangingPunct="0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2971152" indent="-1142954" algn="l" defTabSz="3657719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MS PGothic" pitchFamily="34" charset="-128"/>
        </a:defRPr>
      </a:lvl2pPr>
      <a:lvl3pPr marL="4571817" indent="-914099" algn="l" defTabSz="3657719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  <a:ea typeface="MS PGothic" pitchFamily="34" charset="-128"/>
        </a:defRPr>
      </a:lvl3pPr>
      <a:lvl4pPr marL="6400015" indent="-914099" algn="l" defTabSz="3657719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  <a:ea typeface="MS PGothic" pitchFamily="34" charset="-128"/>
        </a:defRPr>
      </a:lvl4pPr>
      <a:lvl5pPr marL="8229536" indent="-914099" algn="l" defTabSz="3657719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  <a:ea typeface="MS PGothic" pitchFamily="34" charset="-128"/>
        </a:defRPr>
      </a:lvl5pPr>
      <a:lvl6pPr marL="8610521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8991505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372490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9753475" indent="-914099" algn="l" defTabSz="3657719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emf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 txBox="1">
            <a:spLocks noChangeArrowheads="1"/>
          </p:cNvSpPr>
          <p:nvPr/>
        </p:nvSpPr>
        <p:spPr bwMode="auto">
          <a:xfrm>
            <a:off x="-13255" y="-66137"/>
            <a:ext cx="36576000" cy="4803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6197" tIns="38098" rIns="76197" bIns="38098" anchor="ctr" anchorCtr="1"/>
          <a:lstStyle>
            <a:lvl1pPr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tx2"/>
                </a:solidFill>
              </a:rPr>
              <a:t>Bucknell in Dublin Summer 2024</a:t>
            </a:r>
          </a:p>
          <a:p>
            <a:pPr algn="ctr" eaLnBrk="1" hangingPunct="1"/>
            <a:r>
              <a:rPr lang="en-US" sz="4100" b="1" dirty="0">
                <a:solidFill>
                  <a:srgbClr val="FF9900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Stella Chang</a:t>
            </a:r>
            <a:br>
              <a:rPr lang="en-US" sz="3300" b="1" dirty="0">
                <a:solidFill>
                  <a:srgbClr val="FF9900"/>
                </a:solidFill>
              </a:rPr>
            </a:br>
            <a:r>
              <a:rPr lang="en-US" sz="50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>
                <a:solidFill>
                  <a:schemeClr val="bg1"/>
                </a:solidFill>
              </a:rPr>
              <a:t>sic003bucknell.edu</a:t>
            </a:r>
          </a:p>
        </p:txBody>
      </p:sp>
      <p:sp>
        <p:nvSpPr>
          <p:cNvPr id="2062" name="Rectangle 167"/>
          <p:cNvSpPr>
            <a:spLocks noChangeArrowheads="1"/>
          </p:cNvSpPr>
          <p:nvPr/>
        </p:nvSpPr>
        <p:spPr bwMode="auto">
          <a:xfrm>
            <a:off x="13971324" y="5093230"/>
            <a:ext cx="8633354" cy="8598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Abstract</a:t>
            </a:r>
          </a:p>
        </p:txBody>
      </p:sp>
      <p:sp>
        <p:nvSpPr>
          <p:cNvPr id="2066" name="TextBox 26"/>
          <p:cNvSpPr txBox="1">
            <a:spLocks noChangeArrowheads="1"/>
          </p:cNvSpPr>
          <p:nvPr/>
        </p:nvSpPr>
        <p:spPr bwMode="auto">
          <a:xfrm>
            <a:off x="27797996" y="10031678"/>
            <a:ext cx="8132422" cy="60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300" b="1" dirty="0">
                <a:latin typeface="+mj-lt"/>
              </a:rPr>
              <a:t>Greece: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3-day trip to </a:t>
            </a:r>
            <a:r>
              <a:rPr lang="en-US" sz="2300" dirty="0" err="1">
                <a:latin typeface="+mj-lt"/>
              </a:rPr>
              <a:t>Skopelos</a:t>
            </a:r>
            <a:r>
              <a:rPr lang="en-US" sz="2300" dirty="0">
                <a:latin typeface="+mj-lt"/>
              </a:rPr>
              <a:t> and Skiathos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Went to the </a:t>
            </a:r>
            <a:r>
              <a:rPr lang="en-US" sz="2300" dirty="0" err="1">
                <a:latin typeface="+mj-lt"/>
              </a:rPr>
              <a:t>Mammia</a:t>
            </a:r>
            <a:r>
              <a:rPr lang="en-US" sz="2300" dirty="0">
                <a:latin typeface="+mj-lt"/>
              </a:rPr>
              <a:t> Mia church, saw gorgeous beaches, and had the most amazing food!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latin typeface="+mj-lt"/>
              </a:rPr>
              <a:t>Scotland: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Day trip to </a:t>
            </a:r>
            <a:r>
              <a:rPr lang="en-US" sz="2300" dirty="0" err="1">
                <a:latin typeface="+mj-lt"/>
              </a:rPr>
              <a:t>Glasglow</a:t>
            </a:r>
            <a:endParaRPr lang="en-US" sz="2300" dirty="0"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+mj-lt"/>
              </a:rPr>
              <a:t>Saw Loch Lomond, Trossachs, Stirling Castle, and highland cows!</a:t>
            </a:r>
          </a:p>
          <a:p>
            <a:pPr>
              <a:spcBef>
                <a:spcPts val="0"/>
              </a:spcBef>
            </a:pPr>
            <a:r>
              <a:rPr lang="fr-FR" sz="23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+mj-lt"/>
              </a:rPr>
              <a:t>France: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300" dirty="0" err="1">
                <a:solidFill>
                  <a:srgbClr val="202122"/>
                </a:solidFill>
                <a:latin typeface="+mj-lt"/>
              </a:rPr>
              <a:t>Spent</a:t>
            </a:r>
            <a:r>
              <a:rPr lang="fr-FR" sz="2300" dirty="0">
                <a:solidFill>
                  <a:srgbClr val="202122"/>
                </a:solidFill>
                <a:latin typeface="+mj-lt"/>
              </a:rPr>
              <a:t> time in Grasse, Cannes, Antibes, Saint Jean Cap Ferrat, </a:t>
            </a:r>
            <a:r>
              <a:rPr lang="en-US" sz="2300" i="0" dirty="0">
                <a:effectLst/>
                <a:latin typeface="+mj-lt"/>
              </a:rPr>
              <a:t>Èze, and Beaulieu!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rgbClr val="202122"/>
                </a:solidFill>
                <a:highlight>
                  <a:srgbClr val="FFFFFF"/>
                </a:highlight>
                <a:latin typeface="+mj-lt"/>
              </a:rPr>
              <a:t>Monaco: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202122"/>
                </a:solidFill>
                <a:highlight>
                  <a:srgbClr val="FFFFFF"/>
                </a:highlight>
                <a:latin typeface="+mj-lt"/>
              </a:rPr>
              <a:t>Spent time in Monte Carlo and got to see the Prince’s Place, the Casino, and the F1 track</a:t>
            </a:r>
          </a:p>
          <a:p>
            <a:pPr>
              <a:spcBef>
                <a:spcPts val="0"/>
              </a:spcBef>
            </a:pPr>
            <a:r>
              <a:rPr lang="en-US" sz="2300" b="1" dirty="0">
                <a:solidFill>
                  <a:srgbClr val="202122"/>
                </a:solidFill>
                <a:highlight>
                  <a:srgbClr val="FFFFFF"/>
                </a:highlight>
                <a:latin typeface="+mj-lt"/>
              </a:rPr>
              <a:t>Italy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202122"/>
                </a:solidFill>
                <a:highlight>
                  <a:srgbClr val="FFFFFF"/>
                </a:highlight>
                <a:latin typeface="+mj-lt"/>
              </a:rPr>
              <a:t>Went to Ventimiglia where I spent the afternoon at the most beautiful beach</a:t>
            </a:r>
            <a:endParaRPr lang="fr-FR" sz="2300" dirty="0">
              <a:solidFill>
                <a:srgbClr val="202122"/>
              </a:solidFill>
              <a:highlight>
                <a:srgbClr val="FFFFFF"/>
              </a:highlight>
              <a:latin typeface="+mj-lt"/>
            </a:endParaRPr>
          </a:p>
        </p:txBody>
      </p:sp>
      <p:sp>
        <p:nvSpPr>
          <p:cNvPr id="2075" name="TextBox 7"/>
          <p:cNvSpPr txBox="1">
            <a:spLocks noChangeArrowheads="1"/>
          </p:cNvSpPr>
          <p:nvPr/>
        </p:nvSpPr>
        <p:spPr bwMode="auto">
          <a:xfrm>
            <a:off x="9784798" y="10208092"/>
            <a:ext cx="8182773" cy="715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197" tIns="38098" rIns="76197" bIns="38098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17487" indent="-317487">
              <a:spcBef>
                <a:spcPct val="50000"/>
              </a:spcBef>
              <a:defRPr/>
            </a:pPr>
            <a:r>
              <a:rPr lang="en-US" sz="2300" b="1" dirty="0" err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Dataships</a:t>
            </a: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- </a:t>
            </a:r>
            <a:r>
              <a:rPr lang="en-US" sz="2300" i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Financial Accounting and Business Support Intern</a:t>
            </a:r>
          </a:p>
          <a:p>
            <a:pPr indent="-317487">
              <a:defRPr/>
            </a:pPr>
            <a:endParaRPr lang="en-US" sz="2300" b="1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indent="-317487">
              <a:defRPr/>
            </a:pPr>
            <a:r>
              <a:rPr lang="en-US" sz="2300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Responsibilities:</a:t>
            </a:r>
          </a:p>
          <a:p>
            <a:pPr marL="25413" indent="-342900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Utilized data enrichment tools such as Apollo and </a:t>
            </a:r>
            <a:r>
              <a:rPr lang="en-US" sz="2300" dirty="0" err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Lusha</a:t>
            </a: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to gather contact information for our sales team</a:t>
            </a:r>
          </a:p>
          <a:p>
            <a:pPr marL="25413" indent="-342900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Conducted research on industry standards and compared it to internal data to find weaknesses and strengths in the performance of our clients</a:t>
            </a:r>
          </a:p>
          <a:p>
            <a:pPr marL="25413" indent="-342900"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Created pitch decks for potential clients showing the value proposition and product offerings of </a:t>
            </a:r>
            <a:r>
              <a:rPr lang="en-US" sz="2300" dirty="0" err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Dataships</a:t>
            </a:r>
            <a:endParaRPr lang="en-US" sz="23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25413" indent="-342900">
              <a:buFont typeface="Arial" panose="020B0604020202020204" pitchFamily="34" charset="0"/>
              <a:buChar char="•"/>
              <a:defRPr/>
            </a:pPr>
            <a:endParaRPr lang="en-US" sz="23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defRPr/>
            </a:pPr>
            <a:r>
              <a:rPr lang="en-US" sz="2300" b="1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Highlights: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300" dirty="0" err="1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Dataships</a:t>
            </a: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achieved a revenue of 1 million dollars on June 12! We all went out to have celebratory pints and a big company dinner</a:t>
            </a:r>
          </a:p>
          <a:p>
            <a:pPr marL="25413" indent="-342900">
              <a:buFont typeface="Arial" panose="020B0604020202020204" pitchFamily="34" charset="0"/>
              <a:buChar char="•"/>
              <a:defRPr/>
            </a:pPr>
            <a:endParaRPr lang="en-US" sz="23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indent="-317487">
              <a:defRPr/>
            </a:pPr>
            <a:r>
              <a:rPr lang="en-US" sz="2300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 </a:t>
            </a:r>
          </a:p>
          <a:p>
            <a:pPr indent="-317487">
              <a:defRPr/>
            </a:pPr>
            <a:endParaRPr lang="en-US" sz="23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indent="-317487">
              <a:defRPr/>
            </a:pPr>
            <a:endParaRPr lang="en-US" sz="23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indent="-317487">
              <a:defRPr/>
            </a:pPr>
            <a:endParaRPr lang="en-US" sz="2300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5895" y="10230805"/>
            <a:ext cx="8070856" cy="7155801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2300" b="1" dirty="0"/>
              <a:t>Overview: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2 full credit Bucknell courses: ANOP 315-Guinness to Globalization and MGMT </a:t>
            </a:r>
            <a:r>
              <a:rPr lang="en-US" sz="2300" dirty="0">
                <a:latin typeface="+mj-lt"/>
              </a:rPr>
              <a:t>290-</a:t>
            </a:r>
            <a:r>
              <a:rPr lang="en-US" sz="2300" dirty="0">
                <a:effectLst/>
                <a:latin typeface="+mj-lt"/>
                <a:ea typeface="Times New Roman" panose="02020603050405020304" pitchFamily="18" charset="0"/>
              </a:rPr>
              <a:t>Management in a Global, Societal, and Cultural Context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US" sz="2300" b="1" dirty="0">
                <a:effectLst/>
                <a:latin typeface="+mj-lt"/>
                <a:ea typeface="Times New Roman" panose="02020603050405020304" pitchFamily="18" charset="0"/>
              </a:rPr>
              <a:t>Specifications: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ANOP 315: Combination of in-class discussion/lecture, field trips, case studies, weekly writing assignments, and a final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MGMT </a:t>
            </a:r>
            <a:r>
              <a:rPr lang="en-US" sz="2300" dirty="0">
                <a:latin typeface="+mj-lt"/>
              </a:rPr>
              <a:t>290-</a:t>
            </a:r>
            <a:r>
              <a:rPr lang="en-US" sz="2300" dirty="0">
                <a:effectLst/>
                <a:latin typeface="+mj-lt"/>
                <a:ea typeface="Times New Roman" panose="02020603050405020304" pitchFamily="18" charset="0"/>
              </a:rPr>
              <a:t>Management in a Global, Societal, and Cultural Context: Consisted of an internship, weekly blog</a:t>
            </a:r>
            <a:r>
              <a:rPr lang="en-US" sz="2300" dirty="0">
                <a:latin typeface="+mj-lt"/>
                <a:ea typeface="Times New Roman" panose="02020603050405020304" pitchFamily="18" charset="0"/>
              </a:rPr>
              <a:t> posts, a paper, and cultural experiences</a:t>
            </a:r>
          </a:p>
          <a:p>
            <a:endParaRPr lang="en-US" sz="23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  <p:sp>
        <p:nvSpPr>
          <p:cNvPr id="31" name="Rectangle 167"/>
          <p:cNvSpPr>
            <a:spLocks noChangeArrowheads="1"/>
          </p:cNvSpPr>
          <p:nvPr/>
        </p:nvSpPr>
        <p:spPr bwMode="auto">
          <a:xfrm>
            <a:off x="831686" y="8908413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Course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016" y="6340597"/>
            <a:ext cx="35185459" cy="1869547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300" dirty="0"/>
              <a:t>The Bucknell in Dublin program cemented the idea that coming to Bucknell was the right decision for me. I have made lasting friendships, traveled the world, and put my coursework to use in an international internship. My work at </a:t>
            </a:r>
            <a:r>
              <a:rPr lang="en-US" sz="2300" dirty="0" err="1"/>
              <a:t>Dataships</a:t>
            </a:r>
            <a:r>
              <a:rPr lang="en-US" sz="2300" dirty="0"/>
              <a:t> has shown me the importance of communication, teamwork, and taking initiative, while my courses helped me gain a deeper understanding of Ireland’s rich and complex history. I am so grateful to Bucknell for offering this program to first-year students and for Professor Joe </a:t>
            </a:r>
            <a:r>
              <a:rPr lang="en-US" sz="2300" dirty="0" err="1"/>
              <a:t>Wilck</a:t>
            </a:r>
            <a:r>
              <a:rPr lang="en-US" sz="2300" dirty="0"/>
              <a:t> and Dean Ivy Kepner, as I truly believe my experience would not have been this enriching and enjoyable without them. My time in Dublin was truly one of the best summers I have ever had, and I look forward to taking advantage of more opportunities within Bucknell and the Freeman College of Management.</a:t>
            </a:r>
          </a:p>
        </p:txBody>
      </p:sp>
      <p:sp>
        <p:nvSpPr>
          <p:cNvPr id="37" name="Rectangle 167"/>
          <p:cNvSpPr>
            <a:spLocks noChangeArrowheads="1"/>
          </p:cNvSpPr>
          <p:nvPr/>
        </p:nvSpPr>
        <p:spPr bwMode="auto">
          <a:xfrm>
            <a:off x="27721898" y="8917819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Euro Summer!</a:t>
            </a:r>
          </a:p>
        </p:txBody>
      </p:sp>
      <p:sp>
        <p:nvSpPr>
          <p:cNvPr id="38" name="Rectangle 167"/>
          <p:cNvSpPr>
            <a:spLocks noChangeArrowheads="1"/>
          </p:cNvSpPr>
          <p:nvPr/>
        </p:nvSpPr>
        <p:spPr bwMode="auto">
          <a:xfrm>
            <a:off x="18724008" y="8903705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Cultural Events</a:t>
            </a:r>
          </a:p>
        </p:txBody>
      </p:sp>
      <p:sp>
        <p:nvSpPr>
          <p:cNvPr id="39" name="Rectangle 167"/>
          <p:cNvSpPr>
            <a:spLocks noChangeArrowheads="1"/>
          </p:cNvSpPr>
          <p:nvPr/>
        </p:nvSpPr>
        <p:spPr bwMode="auto">
          <a:xfrm>
            <a:off x="9796668" y="8913110"/>
            <a:ext cx="8152100" cy="757904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4295" tIns="57148" rIns="114295" bIns="57148" anchor="ctr"/>
          <a:lstStyle/>
          <a:p>
            <a:pPr algn="ctr" defTabSz="3135187"/>
            <a:r>
              <a:rPr lang="en-US" sz="4800" b="1" dirty="0">
                <a:solidFill>
                  <a:schemeClr val="bg1"/>
                </a:solidFill>
              </a:rPr>
              <a:t>Internship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14210" y="10031678"/>
            <a:ext cx="8137146" cy="5386086"/>
          </a:xfrm>
          <a:prstGeom prst="rect">
            <a:avLst/>
          </a:prstGeom>
        </p:spPr>
        <p:txBody>
          <a:bodyPr wrap="square" lIns="76197" tIns="38098" rIns="76197" bIns="38098">
            <a:spAutoFit/>
          </a:bodyPr>
          <a:lstStyle/>
          <a:p>
            <a:r>
              <a:rPr lang="en-US" sz="2300" b="1" dirty="0"/>
              <a:t>The Republic of Ireland: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Dublin experiences such as the Jeanie Johnston Museum, EPIC Museum, the Guinness Storehouse, and the Kilmainham </a:t>
            </a:r>
            <a:r>
              <a:rPr lang="en-US" sz="2300" dirty="0" err="1"/>
              <a:t>Gaol</a:t>
            </a:r>
            <a:r>
              <a:rPr lang="en-US" sz="2300" dirty="0"/>
              <a:t> Prison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Excursions to the Wicklow Mountains, Blarney Castle, Celtic Boyne Valley, Howth, and the Cliffs of Moher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Overnight trip to Galway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r>
              <a:rPr lang="en-US" sz="2300" b="1" dirty="0"/>
              <a:t>Northern Ireland: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Day 1-Belfast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Titanic Museum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Political taxi tour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Day 2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Carrick-a-Rede rope bridge</a:t>
            </a:r>
          </a:p>
          <a:p>
            <a:pPr marL="723885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Giant’s Causeway</a:t>
            </a:r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16" y="2472252"/>
            <a:ext cx="3965773" cy="17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873" y="1648003"/>
            <a:ext cx="2071350" cy="2706624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69D1005-320B-9547-9409-B274F5ED3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9" y="15138804"/>
            <a:ext cx="6003158" cy="4450178"/>
          </a:xfrm>
          <a:prstGeom prst="rect">
            <a:avLst/>
          </a:prstGeom>
        </p:spPr>
      </p:pic>
      <p:pic>
        <p:nvPicPr>
          <p:cNvPr id="8" name="Picture 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DAE0D44-38E0-AC72-2DA1-1038642B39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23801" r="-170" b="24191"/>
          <a:stretch/>
        </p:blipFill>
        <p:spPr>
          <a:xfrm>
            <a:off x="1604689" y="20040710"/>
            <a:ext cx="6023182" cy="6791548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67BA7B93-2FFF-1A0B-E26B-CD5B49BD5E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11530" r="8103" b="11207"/>
          <a:stretch/>
        </p:blipFill>
        <p:spPr>
          <a:xfrm>
            <a:off x="11126180" y="15548288"/>
            <a:ext cx="5493075" cy="1938492"/>
          </a:xfrm>
          <a:prstGeom prst="rect">
            <a:avLst/>
          </a:prstGeom>
        </p:spPr>
      </p:pic>
      <p:pic>
        <p:nvPicPr>
          <p:cNvPr id="17" name="Picture 16" descr="A group of people standing in front of a door&#10;&#10;Description automatically generated">
            <a:extLst>
              <a:ext uri="{FF2B5EF4-FFF2-40B4-BE49-F238E27FC236}">
                <a16:creationId xmlns:a16="http://schemas.microsoft.com/office/drawing/2014/main" id="{4B48B0EB-76D4-7E88-FF7F-6BD07CD60B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6"/>
          <a:stretch/>
        </p:blipFill>
        <p:spPr>
          <a:xfrm>
            <a:off x="10781570" y="20842358"/>
            <a:ext cx="6379503" cy="5989900"/>
          </a:xfrm>
          <a:prstGeom prst="rect">
            <a:avLst/>
          </a:prstGeom>
        </p:spPr>
      </p:pic>
      <p:pic>
        <p:nvPicPr>
          <p:cNvPr id="19" name="Picture 18" descr="A white building with a black roof&#10;&#10;Description automatically generated">
            <a:extLst>
              <a:ext uri="{FF2B5EF4-FFF2-40B4-BE49-F238E27FC236}">
                <a16:creationId xmlns:a16="http://schemas.microsoft.com/office/drawing/2014/main" id="{87F3C076-70DA-EEBC-7DE1-F88C3A8E5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13" y="17441248"/>
            <a:ext cx="7463419" cy="3050704"/>
          </a:xfrm>
          <a:prstGeom prst="rect">
            <a:avLst/>
          </a:prstGeom>
        </p:spPr>
      </p:pic>
      <p:pic>
        <p:nvPicPr>
          <p:cNvPr id="23" name="Picture 22" descr="A person taking a selfie on a cliff overlooking water&#10;&#10;Description automatically generated">
            <a:extLst>
              <a:ext uri="{FF2B5EF4-FFF2-40B4-BE49-F238E27FC236}">
                <a16:creationId xmlns:a16="http://schemas.microsoft.com/office/drawing/2014/main" id="{7AD2AB19-8838-3B9D-8C8A-2BF373497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306" y="22047631"/>
            <a:ext cx="6379503" cy="4784627"/>
          </a:xfrm>
          <a:prstGeom prst="rect">
            <a:avLst/>
          </a:prstGeom>
        </p:spPr>
      </p:pic>
      <p:pic>
        <p:nvPicPr>
          <p:cNvPr id="29" name="Picture 28" descr="A person holding a goat in front of a lake&#10;&#10;Description automatically generated">
            <a:extLst>
              <a:ext uri="{FF2B5EF4-FFF2-40B4-BE49-F238E27FC236}">
                <a16:creationId xmlns:a16="http://schemas.microsoft.com/office/drawing/2014/main" id="{D0EECE46-9828-4B91-6265-3C3FC923CF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4" b="29223"/>
          <a:stretch/>
        </p:blipFill>
        <p:spPr>
          <a:xfrm>
            <a:off x="19616934" y="15518249"/>
            <a:ext cx="6379504" cy="6236807"/>
          </a:xfrm>
          <a:prstGeom prst="rect">
            <a:avLst/>
          </a:prstGeom>
        </p:spPr>
      </p:pic>
      <p:pic>
        <p:nvPicPr>
          <p:cNvPr id="36" name="Picture 35" descr="A large building with a mirror in the middle&#10;&#10;Description automatically generated">
            <a:extLst>
              <a:ext uri="{FF2B5EF4-FFF2-40B4-BE49-F238E27FC236}">
                <a16:creationId xmlns:a16="http://schemas.microsoft.com/office/drawing/2014/main" id="{A6CC70DC-6475-9FE0-D3F1-59300085F2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898" y="21899536"/>
            <a:ext cx="3928141" cy="5237522"/>
          </a:xfrm>
          <a:prstGeom prst="rect">
            <a:avLst/>
          </a:prstGeom>
        </p:spPr>
      </p:pic>
      <p:pic>
        <p:nvPicPr>
          <p:cNvPr id="41" name="Picture 40" descr="A beach with waves crashing on the shore&#10;&#10;Description automatically generated">
            <a:extLst>
              <a:ext uri="{FF2B5EF4-FFF2-40B4-BE49-F238E27FC236}">
                <a16:creationId xmlns:a16="http://schemas.microsoft.com/office/drawing/2014/main" id="{2C57C270-96C1-09E6-E038-9AE8B72796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898" y="16517534"/>
            <a:ext cx="3928141" cy="5237522"/>
          </a:xfrm>
          <a:prstGeom prst="rect">
            <a:avLst/>
          </a:prstGeom>
        </p:spPr>
      </p:pic>
      <p:pic>
        <p:nvPicPr>
          <p:cNvPr id="45" name="Picture 44" descr="A street with buildings and trees&#10;&#10;Description automatically generated">
            <a:extLst>
              <a:ext uri="{FF2B5EF4-FFF2-40B4-BE49-F238E27FC236}">
                <a16:creationId xmlns:a16="http://schemas.microsoft.com/office/drawing/2014/main" id="{49923A6B-1304-69CB-19A9-44750461C66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334" y="16517535"/>
            <a:ext cx="3928141" cy="5237521"/>
          </a:xfrm>
          <a:prstGeom prst="rect">
            <a:avLst/>
          </a:prstGeom>
        </p:spPr>
      </p:pic>
      <p:pic>
        <p:nvPicPr>
          <p:cNvPr id="48" name="Picture 47" descr="A stone railing with plants and a city in the background&#10;&#10;Description automatically generated">
            <a:extLst>
              <a:ext uri="{FF2B5EF4-FFF2-40B4-BE49-F238E27FC236}">
                <a16:creationId xmlns:a16="http://schemas.microsoft.com/office/drawing/2014/main" id="{38C1118D-B04D-4A95-6430-980B135BF6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334" y="21922201"/>
            <a:ext cx="3928140" cy="5237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Bucknell Brand Colors">
      <a:dk1>
        <a:sysClr val="windowText" lastClr="000000"/>
      </a:dk1>
      <a:lt1>
        <a:srgbClr val="FFFFFF"/>
      </a:lt1>
      <a:dk2>
        <a:srgbClr val="003865"/>
      </a:dk2>
      <a:lt2>
        <a:srgbClr val="D9D9D6"/>
      </a:lt2>
      <a:accent1>
        <a:srgbClr val="E87722"/>
      </a:accent1>
      <a:accent2>
        <a:srgbClr val="FFA300"/>
      </a:accent2>
      <a:accent3>
        <a:srgbClr val="0082BA"/>
      </a:accent3>
      <a:accent4>
        <a:srgbClr val="59CBE8"/>
      </a:accent4>
      <a:accent5>
        <a:srgbClr val="A7A8AA"/>
      </a:accent5>
      <a:accent6>
        <a:srgbClr val="E87722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E783F7922994E972F1BFAC23BFD57" ma:contentTypeVersion="8" ma:contentTypeDescription="Create a new document." ma:contentTypeScope="" ma:versionID="ceeb71861b9f67f7e3ee03c7366dc885">
  <xsd:schema xmlns:xsd="http://www.w3.org/2001/XMLSchema" xmlns:xs="http://www.w3.org/2001/XMLSchema" xmlns:p="http://schemas.microsoft.com/office/2006/metadata/properties" xmlns:ns3="ebf54446-5d68-460c-811b-3ad78695c778" xmlns:ns4="61dbf9c0-7054-473d-b44a-e080544ab7ff" targetNamespace="http://schemas.microsoft.com/office/2006/metadata/properties" ma:root="true" ma:fieldsID="e1dc8bd46ee34ce0618cd84fe40362b2" ns3:_="" ns4:_="">
    <xsd:import namespace="ebf54446-5d68-460c-811b-3ad78695c778"/>
    <xsd:import namespace="61dbf9c0-7054-473d-b44a-e080544ab7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54446-5d68-460c-811b-3ad78695c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bf9c0-7054-473d-b44a-e080544ab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f54446-5d68-460c-811b-3ad78695c778" xsi:nil="true"/>
  </documentManagement>
</p:properties>
</file>

<file path=customXml/itemProps1.xml><?xml version="1.0" encoding="utf-8"?>
<ds:datastoreItem xmlns:ds="http://schemas.openxmlformats.org/officeDocument/2006/customXml" ds:itemID="{DAADA2D0-E00B-4AC5-8AA0-94504CF6D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f54446-5d68-460c-811b-3ad78695c778"/>
    <ds:schemaRef ds:uri="61dbf9c0-7054-473d-b44a-e080544ab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536B18-6698-4BDB-9F26-C35EEBB7D8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EE11C-7EC5-48C3-B240-0C46DACE9487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1dbf9c0-7054-473d-b44a-e080544ab7ff"/>
    <ds:schemaRef ds:uri="ebf54446-5d68-460c-811b-3ad78695c7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12934</TotalTime>
  <Words>509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Default Design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susan.keenan</dc:creator>
  <cp:lastModifiedBy>Stella I Chang</cp:lastModifiedBy>
  <cp:revision>79</cp:revision>
  <dcterms:created xsi:type="dcterms:W3CDTF">2010-07-16T15:47:09Z</dcterms:created>
  <dcterms:modified xsi:type="dcterms:W3CDTF">2024-07-30T15:27:50Z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0x0101008D3E783F7922994E972F1BFAC23BFD57</vt:lpwstr>
  </property>
</Properties>
</file>